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0" r:id="rId14"/>
    <p:sldId id="299" r:id="rId15"/>
    <p:sldId id="267" r:id="rId16"/>
    <p:sldId id="268" r:id="rId17"/>
    <p:sldId id="307" r:id="rId18"/>
    <p:sldId id="303" r:id="rId19"/>
    <p:sldId id="308" r:id="rId20"/>
    <p:sldId id="304" r:id="rId21"/>
    <p:sldId id="305" r:id="rId22"/>
    <p:sldId id="306" r:id="rId23"/>
    <p:sldId id="302" r:id="rId24"/>
    <p:sldId id="301" r:id="rId25"/>
    <p:sldId id="309" r:id="rId26"/>
    <p:sldId id="271" r:id="rId27"/>
    <p:sldId id="272" r:id="rId28"/>
    <p:sldId id="310" r:id="rId29"/>
    <p:sldId id="311" r:id="rId30"/>
    <p:sldId id="273" r:id="rId31"/>
    <p:sldId id="312" r:id="rId32"/>
    <p:sldId id="313" r:id="rId33"/>
    <p:sldId id="314" r:id="rId34"/>
    <p:sldId id="315" r:id="rId35"/>
    <p:sldId id="27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283" r:id="rId45"/>
    <p:sldId id="324" r:id="rId46"/>
    <p:sldId id="284" r:id="rId47"/>
    <p:sldId id="285" r:id="rId48"/>
    <p:sldId id="286" r:id="rId49"/>
    <p:sldId id="287" r:id="rId50"/>
    <p:sldId id="288" r:id="rId51"/>
    <p:sldId id="289" r:id="rId52"/>
    <p:sldId id="325" r:id="rId53"/>
    <p:sldId id="326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76" r:id="rId64"/>
    <p:sldId id="277" r:id="rId65"/>
    <p:sldId id="278" r:id="rId66"/>
    <p:sldId id="279" r:id="rId67"/>
    <p:sldId id="327" r:id="rId68"/>
    <p:sldId id="328" r:id="rId69"/>
    <p:sldId id="280" r:id="rId70"/>
    <p:sldId id="281" r:id="rId71"/>
    <p:sldId id="282" r:id="rId72"/>
  </p:sldIdLst>
  <p:sldSz cx="9144000" cy="5143500" type="screen16x9"/>
  <p:notesSz cx="6858000" cy="9144000"/>
  <p:embeddedFontLst>
    <p:embeddedFont>
      <p:font typeface="PT Sans Narrow" panose="020B0604020202020204" charset="0"/>
      <p:regular r:id="rId74"/>
      <p:bold r:id="rId75"/>
    </p:embeddedFont>
    <p:embeddedFont>
      <p:font typeface="Open Sans" panose="020B060402020202020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69" autoAdjust="0"/>
  </p:normalViewPr>
  <p:slideViewPr>
    <p:cSldViewPr snapToGrid="0">
      <p:cViewPr varScale="1">
        <p:scale>
          <a:sx n="60" d="100"/>
          <a:sy n="60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3.fntdata"/><Relationship Id="rId8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2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06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212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281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35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67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408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093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Can also assign different objects to the same variable.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400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Can also assign different objects to the same variable.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1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630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37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18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011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829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088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681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952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726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814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351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5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566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933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3903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463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9370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551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242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30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4062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08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Object oriented programming.</a:t>
            </a:r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But different objects can do different things. Imagine a zoo as an example.</a:t>
            </a: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5452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8715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663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1902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9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4982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5004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2875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012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35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5340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" name="Shape 57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58" name="Shape 58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" name="Shape 60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61" name="Shape 61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2" name="Shape 9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Variables &amp; Data Types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1, Day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Naming rules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special rules: cannot use </a:t>
            </a:r>
            <a:r>
              <a:rPr lang="en">
                <a:solidFill>
                  <a:schemeClr val="accent1"/>
                </a:solidFill>
              </a:rPr>
              <a:t>def, if, else, while, True, False</a:t>
            </a:r>
            <a:r>
              <a:rPr lang="en"/>
              <a:t>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Letters, digits, underscores(_).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First character should not be a digit.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Case-sensitive.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Spot the errors!!! (2 errors)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more@ = “ok or not”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message = “def”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Else = 39912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while = True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Spot the errors!!!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Char char="●"/>
            </a:pPr>
            <a:r>
              <a:rPr lang="en" dirty="0">
                <a:solidFill>
                  <a:srgbClr val="FF0000"/>
                </a:solidFill>
              </a:rPr>
              <a:t>more@ = “ok or not”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message = “def”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Else = 39912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Char char="●"/>
            </a:pPr>
            <a:r>
              <a:rPr lang="en" dirty="0">
                <a:solidFill>
                  <a:srgbClr val="FF0000"/>
                </a:solidFill>
              </a:rPr>
              <a:t>while = True</a:t>
            </a:r>
          </a:p>
        </p:txBody>
      </p:sp>
    </p:spTree>
    <p:extLst>
      <p:ext uri="{BB962C8B-B14F-4D97-AF65-F5344CB8AC3E}">
        <p14:creationId xmlns:p14="http://schemas.microsoft.com/office/powerpoint/2010/main" val="23803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E8C7-6495-476A-93BE-E8F2C865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the errors!!! (2 errors)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4EF1F-F610-41E2-95CD-82F06F9E3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" dirty="0"/>
              <a:t>comp_ut3r = 3.33</a:t>
            </a:r>
          </a:p>
          <a:p>
            <a:pPr marL="457200" lvl="0" indent="-228600">
              <a:buChar char="●"/>
            </a:pPr>
            <a:r>
              <a:rPr lang="en" dirty="0"/>
              <a:t>_hello = “hello”</a:t>
            </a:r>
          </a:p>
          <a:p>
            <a:pPr marL="457200" lvl="0" indent="-228600">
              <a:buChar char="●"/>
            </a:pPr>
            <a:r>
              <a:rPr lang="en" dirty="0"/>
              <a:t>hello_ = “hello”</a:t>
            </a:r>
          </a:p>
          <a:p>
            <a:pPr marL="457200" lvl="0" indent="-228600">
              <a:buChar char="●"/>
            </a:pPr>
            <a:r>
              <a:rPr lang="en" dirty="0"/>
              <a:t>3hello = “hello”</a:t>
            </a:r>
          </a:p>
          <a:p>
            <a:pPr marL="457200" lvl="0" indent="-228600">
              <a:buChar char="●"/>
            </a:pPr>
            <a:r>
              <a:rPr lang="en" dirty="0"/>
              <a:t>True = “while”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58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Spot the errors!!!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" dirty="0"/>
              <a:t>comp_ut3r = 3.33</a:t>
            </a:r>
          </a:p>
          <a:p>
            <a:pPr marL="457200" lvl="0" indent="-228600">
              <a:buChar char="●"/>
            </a:pPr>
            <a:r>
              <a:rPr lang="en" dirty="0"/>
              <a:t>_hello = “hello”</a:t>
            </a:r>
          </a:p>
          <a:p>
            <a:pPr marL="457200" lvl="0" indent="-228600">
              <a:buChar char="●"/>
            </a:pPr>
            <a:r>
              <a:rPr lang="en" dirty="0"/>
              <a:t>hello_ = “hello”</a:t>
            </a:r>
          </a:p>
          <a:p>
            <a:pPr marL="457200" lvl="0" indent="-228600">
              <a:buClr>
                <a:srgbClr val="FF0000"/>
              </a:buClr>
              <a:buChar char="●"/>
            </a:pPr>
            <a:r>
              <a:rPr lang="en" dirty="0">
                <a:solidFill>
                  <a:srgbClr val="FF0000"/>
                </a:solidFill>
              </a:rPr>
              <a:t>3hello = “hello”</a:t>
            </a:r>
          </a:p>
          <a:p>
            <a:pPr marL="457200" lvl="0" indent="-228600">
              <a:buClr>
                <a:srgbClr val="FF0000"/>
              </a:buClr>
              <a:buChar char="●"/>
            </a:pPr>
            <a:r>
              <a:rPr lang="en" dirty="0">
                <a:solidFill>
                  <a:srgbClr val="FF0000"/>
                </a:solidFill>
              </a:rPr>
              <a:t>True = “while”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Different types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What an object can do is determined by its type.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can’t do: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Hubo + hubo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Hubo - Hubo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can do: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1 + 2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1 - 2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</p:txBody>
      </p:sp>
    </p:spTree>
    <p:extLst>
      <p:ext uri="{BB962C8B-B14F-4D97-AF65-F5344CB8AC3E}">
        <p14:creationId xmlns:p14="http://schemas.microsoft.com/office/powerpoint/2010/main" val="2767108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1</a:t>
            </a:r>
          </a:p>
        </p:txBody>
      </p:sp>
    </p:spTree>
    <p:extLst>
      <p:ext uri="{BB962C8B-B14F-4D97-AF65-F5344CB8AC3E}">
        <p14:creationId xmlns:p14="http://schemas.microsoft.com/office/powerpoint/2010/main" val="119614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3</a:t>
            </a:r>
          </a:p>
        </p:txBody>
      </p:sp>
    </p:spTree>
    <p:extLst>
      <p:ext uri="{BB962C8B-B14F-4D97-AF65-F5344CB8AC3E}">
        <p14:creationId xmlns:p14="http://schemas.microsoft.com/office/powerpoint/2010/main" val="417478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3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8</a:t>
            </a:r>
          </a:p>
        </p:txBody>
      </p:sp>
    </p:spTree>
    <p:extLst>
      <p:ext uri="{BB962C8B-B14F-4D97-AF65-F5344CB8AC3E}">
        <p14:creationId xmlns:p14="http://schemas.microsoft.com/office/powerpoint/2010/main" val="108441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Programs work with </a:t>
            </a:r>
            <a:r>
              <a:rPr lang="en">
                <a:solidFill>
                  <a:schemeClr val="accent1"/>
                </a:solidFill>
              </a:rPr>
              <a:t>data</a:t>
            </a:r>
            <a:r>
              <a:rPr lang="en"/>
              <a:t>.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3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8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N</a:t>
            </a:r>
          </a:p>
        </p:txBody>
      </p:sp>
    </p:spTree>
    <p:extLst>
      <p:ext uri="{BB962C8B-B14F-4D97-AF65-F5344CB8AC3E}">
        <p14:creationId xmlns:p14="http://schemas.microsoft.com/office/powerpoint/2010/main" val="185270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N =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M = 3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N = 8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M = 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M = M + 1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What are M and N?</a:t>
            </a:r>
          </a:p>
        </p:txBody>
      </p:sp>
    </p:spTree>
    <p:extLst>
      <p:ext uri="{BB962C8B-B14F-4D97-AF65-F5344CB8AC3E}">
        <p14:creationId xmlns:p14="http://schemas.microsoft.com/office/powerpoint/2010/main" val="320024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3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8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M + 1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What are M and N?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9C1143-0E8D-4F66-AE9B-E77ACB54860E}"/>
              </a:ext>
            </a:extLst>
          </p:cNvPr>
          <p:cNvSpPr txBox="1"/>
          <p:nvPr/>
        </p:nvSpPr>
        <p:spPr>
          <a:xfrm>
            <a:off x="3043882" y="4135394"/>
            <a:ext cx="116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>
                <a:solidFill>
                  <a:srgbClr val="FF0000"/>
                </a:solidFill>
              </a:rPr>
              <a:t>N = 8</a:t>
            </a:r>
          </a:p>
          <a:p>
            <a:r>
              <a:rPr lang="en-US" dirty="0">
                <a:solidFill>
                  <a:srgbClr val="FF0000"/>
                </a:solidFill>
              </a:rPr>
              <a:t>M = 9</a:t>
            </a:r>
          </a:p>
        </p:txBody>
      </p:sp>
    </p:spTree>
    <p:extLst>
      <p:ext uri="{BB962C8B-B14F-4D97-AF65-F5344CB8AC3E}">
        <p14:creationId xmlns:p14="http://schemas.microsoft.com/office/powerpoint/2010/main" val="412046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3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8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M + 1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“hi”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7CB59-4747-4C4B-B807-AB5370BD9DD7}"/>
              </a:ext>
            </a:extLst>
          </p:cNvPr>
          <p:cNvSpPr txBox="1"/>
          <p:nvPr/>
        </p:nvSpPr>
        <p:spPr>
          <a:xfrm>
            <a:off x="1993555" y="4421315"/>
            <a:ext cx="248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/>
            <a:r>
              <a:rPr lang="en" dirty="0"/>
              <a:t>What are M and N? </a:t>
            </a:r>
            <a:endParaRPr lang="e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2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Names and Variables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Names are also called variables.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Can be given different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3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8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M = M + 1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 = “hi”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7CB59-4747-4C4B-B807-AB5370BD9DD7}"/>
              </a:ext>
            </a:extLst>
          </p:cNvPr>
          <p:cNvSpPr txBox="1"/>
          <p:nvPr/>
        </p:nvSpPr>
        <p:spPr>
          <a:xfrm>
            <a:off x="1993555" y="4421315"/>
            <a:ext cx="248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/>
            <a:r>
              <a:rPr lang="en" dirty="0"/>
              <a:t>What are M and N? </a:t>
            </a:r>
            <a:r>
              <a:rPr lang="en" dirty="0">
                <a:solidFill>
                  <a:srgbClr val="FF0000"/>
                </a:solidFill>
              </a:rPr>
              <a:t>N = “hi”, M = 9</a:t>
            </a:r>
          </a:p>
        </p:txBody>
      </p:sp>
    </p:spTree>
    <p:extLst>
      <p:ext uri="{BB962C8B-B14F-4D97-AF65-F5344CB8AC3E}">
        <p14:creationId xmlns:p14="http://schemas.microsoft.com/office/powerpoint/2010/main" val="335203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Objects perform </a:t>
            </a:r>
            <a:r>
              <a:rPr lang="en">
                <a:solidFill>
                  <a:schemeClr val="accent1"/>
                </a:solidFill>
              </a:rPr>
              <a:t>actions</a:t>
            </a:r>
            <a:r>
              <a:rPr lang="en"/>
              <a:t> through </a:t>
            </a:r>
            <a:r>
              <a:rPr lang="en">
                <a:solidFill>
                  <a:schemeClr val="accent1"/>
                </a:solidFill>
              </a:rPr>
              <a:t>methods</a:t>
            </a:r>
            <a:r>
              <a:rPr lang="en"/>
              <a:t>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Methods are called using the dot syntax.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hubo = Robot()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hubo</a:t>
            </a:r>
            <a:r>
              <a:rPr lang="en">
                <a:solidFill>
                  <a:schemeClr val="accent1"/>
                </a:solidFill>
              </a:rPr>
              <a:t>.move()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hubo</a:t>
            </a:r>
            <a:r>
              <a:rPr lang="en">
                <a:solidFill>
                  <a:schemeClr val="accent1"/>
                </a:solidFill>
              </a:rPr>
              <a:t>.turn_left()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/>
              <a:t>hubo</a:t>
            </a:r>
            <a:r>
              <a:rPr lang="en">
                <a:solidFill>
                  <a:schemeClr val="accent1"/>
                </a:solidFill>
              </a:rPr>
              <a:t>.dance()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Methods of numbers are accessed through operators.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+, - , * , / , // , % , **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>
                <a:solidFill>
                  <a:schemeClr val="accent1"/>
                </a:solidFill>
              </a:rPr>
              <a:t>*</a:t>
            </a:r>
            <a:r>
              <a:rPr lang="en" dirty="0"/>
              <a:t> - multiplication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3 * 2 (=6)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-2 * 3 (=-8)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dirty="0"/>
              <a:t>	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Methods of numbers are accessed through operators.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+, - , * , / , // , % , **</a:t>
            </a:r>
          </a:p>
          <a:p>
            <a:pPr marL="457200" lvl="0" indent="-228600">
              <a:buChar char="●"/>
            </a:pPr>
            <a:r>
              <a:rPr lang="en" dirty="0">
                <a:solidFill>
                  <a:schemeClr val="accent1"/>
                </a:solidFill>
              </a:rPr>
              <a:t>/</a:t>
            </a:r>
            <a:r>
              <a:rPr lang="en" dirty="0"/>
              <a:t> - division</a:t>
            </a:r>
          </a:p>
          <a:p>
            <a:pPr marL="914400" lvl="1" indent="-228600">
              <a:buChar char="○"/>
            </a:pPr>
            <a:r>
              <a:rPr lang="en" dirty="0"/>
              <a:t>3 / 2 (=1.5)</a:t>
            </a:r>
          </a:p>
          <a:p>
            <a:pPr marL="914400" lvl="1" indent="-228600">
              <a:buChar char="○"/>
            </a:pPr>
            <a:r>
              <a:rPr lang="en" dirty="0"/>
              <a:t>6/3 (=2)</a:t>
            </a:r>
          </a:p>
          <a:p>
            <a:pPr marL="914400" lvl="1" indent="-228600">
              <a:buChar char="○"/>
            </a:pPr>
            <a:r>
              <a:rPr lang="en" dirty="0"/>
              <a:t>9/7 (=1.2857142857)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24857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7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Methods of numbers are accessed through operators.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+, - , * , / , // , % , **</a:t>
            </a:r>
          </a:p>
          <a:p>
            <a:pPr marL="457200" lvl="0" indent="-228600">
              <a:buChar char="●"/>
            </a:pPr>
            <a:r>
              <a:rPr lang="en" dirty="0">
                <a:solidFill>
                  <a:schemeClr val="accent1"/>
                </a:solidFill>
              </a:rPr>
              <a:t>//</a:t>
            </a:r>
            <a:r>
              <a:rPr lang="en" dirty="0"/>
              <a:t> - integer division</a:t>
            </a:r>
          </a:p>
          <a:p>
            <a:pPr marL="914400" lvl="1" indent="-228600">
              <a:buChar char="○"/>
            </a:pPr>
            <a:r>
              <a:rPr lang="en" dirty="0"/>
              <a:t>3//2  (=1)</a:t>
            </a:r>
          </a:p>
          <a:p>
            <a:pPr marL="914400" lvl="1" indent="-228600">
              <a:buChar char="○"/>
            </a:pPr>
            <a:r>
              <a:rPr lang="en" dirty="0"/>
              <a:t>7//3 (=2)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1182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>
                <a:solidFill>
                  <a:schemeClr val="accent1"/>
                </a:solidFill>
              </a:rPr>
              <a:t>%</a:t>
            </a:r>
            <a:r>
              <a:rPr lang="en" dirty="0"/>
              <a:t> - Remainder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7%2 (=1)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2%2 (=0)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Programs work with </a:t>
            </a:r>
            <a:r>
              <a:rPr lang="en">
                <a:solidFill>
                  <a:schemeClr val="accent1"/>
                </a:solidFill>
              </a:rPr>
              <a:t>data</a:t>
            </a:r>
            <a:r>
              <a:rPr lang="en"/>
              <a:t>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Every piece of data in Python is called an </a:t>
            </a:r>
            <a:r>
              <a:rPr lang="en">
                <a:solidFill>
                  <a:schemeClr val="accent1"/>
                </a:solidFill>
              </a:rPr>
              <a:t>object</a:t>
            </a:r>
            <a:r>
              <a:rPr lang="en"/>
              <a:t>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>
                <a:solidFill>
                  <a:schemeClr val="accent1"/>
                </a:solidFill>
              </a:rPr>
              <a:t>%</a:t>
            </a:r>
            <a:r>
              <a:rPr lang="en" dirty="0"/>
              <a:t> - Remainder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7%2 (=1)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2%2 (=0)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>
                <a:solidFill>
                  <a:schemeClr val="accent1"/>
                </a:solidFill>
              </a:rPr>
              <a:t>**</a:t>
            </a:r>
            <a:r>
              <a:rPr lang="en" dirty="0"/>
              <a:t> - power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2**3 (=8)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1**7 (=1)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346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Expressions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Combination of objects, variables, operators and function calls.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148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Expressions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Combination of objects, variables, operators and function calls.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938C0-0EF1-4E19-B80F-0F23EE9A730F}"/>
              </a:ext>
            </a:extLst>
          </p:cNvPr>
          <p:cNvSpPr txBox="1"/>
          <p:nvPr/>
        </p:nvSpPr>
        <p:spPr>
          <a:xfrm>
            <a:off x="1037967" y="2372498"/>
            <a:ext cx="4168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</a:p>
          <a:p>
            <a:endParaRPr lang="en-US" sz="2000" dirty="0"/>
          </a:p>
          <a:p>
            <a:r>
              <a:rPr lang="en-US" sz="2000" b="1" dirty="0"/>
              <a:t>3.0 * (2 ** 3 – 12/4) + 4**2</a:t>
            </a:r>
          </a:p>
          <a:p>
            <a:endParaRPr lang="en-US" sz="2000" dirty="0"/>
          </a:p>
          <a:p>
            <a:r>
              <a:rPr lang="en-US" sz="2000" dirty="0"/>
              <a:t>Can anyone figure out the answer?</a:t>
            </a:r>
          </a:p>
        </p:txBody>
      </p:sp>
    </p:spTree>
    <p:extLst>
      <p:ext uri="{BB962C8B-B14F-4D97-AF65-F5344CB8AC3E}">
        <p14:creationId xmlns:p14="http://schemas.microsoft.com/office/powerpoint/2010/main" val="3120062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Numbers have special methods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Expressions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Combination of objects, variables, operators and function calls.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938C0-0EF1-4E19-B80F-0F23EE9A730F}"/>
              </a:ext>
            </a:extLst>
          </p:cNvPr>
          <p:cNvSpPr txBox="1"/>
          <p:nvPr/>
        </p:nvSpPr>
        <p:spPr>
          <a:xfrm>
            <a:off x="1037967" y="2372498"/>
            <a:ext cx="4168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</a:p>
          <a:p>
            <a:endParaRPr lang="en-US" sz="2000" dirty="0"/>
          </a:p>
          <a:p>
            <a:r>
              <a:rPr lang="en-US" sz="2000" b="1" dirty="0"/>
              <a:t>3.0 * (2 ** 3 – 12/4) + 4**2</a:t>
            </a:r>
          </a:p>
          <a:p>
            <a:endParaRPr lang="en-US" sz="2000" dirty="0"/>
          </a:p>
          <a:p>
            <a:r>
              <a:rPr lang="en-US" sz="2000" dirty="0"/>
              <a:t>Can anyone figure out the answer?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184B5-E2BD-476E-BA27-CFADFCF7B0F7}"/>
              </a:ext>
            </a:extLst>
          </p:cNvPr>
          <p:cNvSpPr txBox="1"/>
          <p:nvPr/>
        </p:nvSpPr>
        <p:spPr>
          <a:xfrm>
            <a:off x="1037967" y="4193059"/>
            <a:ext cx="448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Answer: 31</a:t>
            </a:r>
          </a:p>
        </p:txBody>
      </p:sp>
    </p:spTree>
    <p:extLst>
      <p:ext uri="{BB962C8B-B14F-4D97-AF65-F5344CB8AC3E}">
        <p14:creationId xmlns:p14="http://schemas.microsoft.com/office/powerpoint/2010/main" val="1720008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Expression that evaluates to True or False.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New operators: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&lt;=, &gt;=, ==,  !=, &lt; , &gt;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All these return True or False.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" dirty="0"/>
          </a:p>
        </p:txBody>
      </p:sp>
      <p:cxnSp>
        <p:nvCxnSpPr>
          <p:cNvPr id="227" name="Shape 227"/>
          <p:cNvCxnSpPr/>
          <p:nvPr/>
        </p:nvCxnSpPr>
        <p:spPr>
          <a:xfrm flipH="1">
            <a:off x="2912110" y="2106552"/>
            <a:ext cx="1464300" cy="352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8" name="Shape 228"/>
          <p:cNvSpPr txBox="1"/>
          <p:nvPr/>
        </p:nvSpPr>
        <p:spPr>
          <a:xfrm>
            <a:off x="4376410" y="1949052"/>
            <a:ext cx="31323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Don’t confuse with =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20618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17138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27 == 14</a:t>
            </a:r>
          </a:p>
        </p:txBody>
      </p:sp>
    </p:spTree>
    <p:extLst>
      <p:ext uri="{BB962C8B-B14F-4D97-AF65-F5344CB8AC3E}">
        <p14:creationId xmlns:p14="http://schemas.microsoft.com/office/powerpoint/2010/main" val="3070465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27 == 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85785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27 == 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3.14 != 3.14</a:t>
            </a:r>
          </a:p>
        </p:txBody>
      </p:sp>
    </p:spTree>
    <p:extLst>
      <p:ext uri="{BB962C8B-B14F-4D97-AF65-F5344CB8AC3E}">
        <p14:creationId xmlns:p14="http://schemas.microsoft.com/office/powerpoint/2010/main" val="84994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Programs work with </a:t>
            </a:r>
            <a:r>
              <a:rPr lang="en">
                <a:solidFill>
                  <a:schemeClr val="accent1"/>
                </a:solidFill>
              </a:rPr>
              <a:t>data</a:t>
            </a:r>
            <a:r>
              <a:rPr lang="en"/>
              <a:t>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Every piece of data in Python is called an </a:t>
            </a:r>
            <a:r>
              <a:rPr lang="en">
                <a:solidFill>
                  <a:schemeClr val="accent1"/>
                </a:solidFill>
              </a:rPr>
              <a:t>object</a:t>
            </a:r>
            <a:r>
              <a:rPr lang="en"/>
              <a:t>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Every object has a </a:t>
            </a:r>
            <a:r>
              <a:rPr lang="en">
                <a:solidFill>
                  <a:schemeClr val="accent1"/>
                </a:solidFill>
              </a:rPr>
              <a:t>type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27 == 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3.14 != 3.14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599351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27 == 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3.14 != 3.14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“3” == 3</a:t>
            </a:r>
          </a:p>
        </p:txBody>
      </p:sp>
    </p:spTree>
    <p:extLst>
      <p:ext uri="{BB962C8B-B14F-4D97-AF65-F5344CB8AC3E}">
        <p14:creationId xmlns:p14="http://schemas.microsoft.com/office/powerpoint/2010/main" val="1354024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3&lt;5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27 == 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3.14 != 3.14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“3” == 3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69049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Conditionals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Often a program must make a decision depending on the environment.</a:t>
            </a: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163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Conditionals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Often a program must make a decision depending on the environment.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we make a program do this?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2657775" y="2565400"/>
            <a:ext cx="3828600" cy="13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 it rains, hubo studies.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It it doesn’t rain, hubo dances.</a:t>
            </a:r>
          </a:p>
        </p:txBody>
      </p:sp>
    </p:spTree>
    <p:extLst>
      <p:ext uri="{BB962C8B-B14F-4D97-AF65-F5344CB8AC3E}">
        <p14:creationId xmlns:p14="http://schemas.microsoft.com/office/powerpoint/2010/main" val="1077829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Boolean- </a:t>
            </a:r>
            <a:r>
              <a:rPr lang="en" dirty="0"/>
              <a:t>True and False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learned this last lecture!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Boolean types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True	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not- reverse of true/false</a:t>
            </a:r>
          </a:p>
        </p:txBody>
      </p:sp>
    </p:spTree>
    <p:extLst>
      <p:ext uri="{BB962C8B-B14F-4D97-AF65-F5344CB8AC3E}">
        <p14:creationId xmlns:p14="http://schemas.microsoft.com/office/powerpoint/2010/main" val="1575021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Conditionals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Often a program must make a decision depending on the environment.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we make a program do this?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69150" y="2702500"/>
            <a:ext cx="3585900" cy="9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 it rains, hubo studies.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It it doesn’t rain, hubo dances.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246400" y="2587575"/>
            <a:ext cx="3585900" cy="20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3955050" y="3177100"/>
            <a:ext cx="111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195110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Conditionals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Often a program must make a decision depending on the environment.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we make a program do this?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369150" y="2702500"/>
            <a:ext cx="3585900" cy="9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 it rains, hubo studies.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It it doesn’t rain, hubo dances.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246400" y="2587575"/>
            <a:ext cx="3585900" cy="20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3955050" y="3177100"/>
            <a:ext cx="111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9" name="Shape 99"/>
          <p:cNvCxnSpPr/>
          <p:nvPr/>
        </p:nvCxnSpPr>
        <p:spPr>
          <a:xfrm flipH="1">
            <a:off x="6233000" y="2322800"/>
            <a:ext cx="917700" cy="400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0" name="Shape 100"/>
          <p:cNvSpPr txBox="1"/>
          <p:nvPr/>
        </p:nvSpPr>
        <p:spPr>
          <a:xfrm>
            <a:off x="7287825" y="1964225"/>
            <a:ext cx="9387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2664160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Conditionals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Often a program must make a decision depending on the environment.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we make a program do this?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69150" y="2702500"/>
            <a:ext cx="3585900" cy="9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 it rains, hubo studies.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It it doesn’t rain, hubo dances.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246400" y="2587575"/>
            <a:ext cx="3585900" cy="20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3955050" y="3177100"/>
            <a:ext cx="111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 flipH="1">
            <a:off x="6233000" y="2322800"/>
            <a:ext cx="917700" cy="400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" name="Shape 111"/>
          <p:cNvSpPr txBox="1"/>
          <p:nvPr/>
        </p:nvSpPr>
        <p:spPr>
          <a:xfrm>
            <a:off x="7287825" y="1964225"/>
            <a:ext cx="9387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Condition</a:t>
            </a:r>
          </a:p>
        </p:txBody>
      </p:sp>
      <p:cxnSp>
        <p:nvCxnSpPr>
          <p:cNvPr id="112" name="Shape 112"/>
          <p:cNvCxnSpPr/>
          <p:nvPr/>
        </p:nvCxnSpPr>
        <p:spPr>
          <a:xfrm flipH="1">
            <a:off x="6838900" y="2823225"/>
            <a:ext cx="917700" cy="400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7756600" y="2605975"/>
            <a:ext cx="13032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If condition is true, do this.</a:t>
            </a:r>
          </a:p>
        </p:txBody>
      </p:sp>
    </p:spTree>
    <p:extLst>
      <p:ext uri="{BB962C8B-B14F-4D97-AF65-F5344CB8AC3E}">
        <p14:creationId xmlns:p14="http://schemas.microsoft.com/office/powerpoint/2010/main" val="3275755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Conditionals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Often a program must make a decision depending on the environment.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we make a program do this?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369150" y="2702500"/>
            <a:ext cx="3585900" cy="9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 it rains, hubo studies.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It it doesn’t rain, hubo dances.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246400" y="2587575"/>
            <a:ext cx="3585900" cy="20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</a:t>
            </a:r>
          </a:p>
        </p:txBody>
      </p:sp>
      <p:cxnSp>
        <p:nvCxnSpPr>
          <p:cNvPr id="122" name="Shape 122"/>
          <p:cNvCxnSpPr/>
          <p:nvPr/>
        </p:nvCxnSpPr>
        <p:spPr>
          <a:xfrm>
            <a:off x="3955050" y="3177100"/>
            <a:ext cx="111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3" name="Shape 123"/>
          <p:cNvCxnSpPr/>
          <p:nvPr/>
        </p:nvCxnSpPr>
        <p:spPr>
          <a:xfrm flipH="1">
            <a:off x="6233000" y="2322800"/>
            <a:ext cx="917700" cy="400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4" name="Shape 124"/>
          <p:cNvSpPr txBox="1"/>
          <p:nvPr/>
        </p:nvSpPr>
        <p:spPr>
          <a:xfrm>
            <a:off x="7287825" y="1964225"/>
            <a:ext cx="9387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Condition</a:t>
            </a:r>
          </a:p>
        </p:txBody>
      </p:sp>
      <p:cxnSp>
        <p:nvCxnSpPr>
          <p:cNvPr id="125" name="Shape 125"/>
          <p:cNvCxnSpPr/>
          <p:nvPr/>
        </p:nvCxnSpPr>
        <p:spPr>
          <a:xfrm flipH="1">
            <a:off x="6838900" y="2823225"/>
            <a:ext cx="917700" cy="400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7756600" y="2605975"/>
            <a:ext cx="13032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If condition is true, do this.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529100" y="3999675"/>
            <a:ext cx="13032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If condition is false, do this.</a:t>
            </a:r>
          </a:p>
        </p:txBody>
      </p:sp>
      <p:cxnSp>
        <p:nvCxnSpPr>
          <p:cNvPr id="128" name="Shape 128"/>
          <p:cNvCxnSpPr>
            <a:stCxn id="127" idx="1"/>
          </p:cNvCxnSpPr>
          <p:nvPr/>
        </p:nvCxnSpPr>
        <p:spPr>
          <a:xfrm rot="10800000">
            <a:off x="6838800" y="3999675"/>
            <a:ext cx="690300" cy="31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12844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Programs work with </a:t>
            </a:r>
            <a:r>
              <a:rPr lang="en">
                <a:solidFill>
                  <a:schemeClr val="accent1"/>
                </a:solidFill>
              </a:rPr>
              <a:t>data</a:t>
            </a:r>
            <a:r>
              <a:rPr lang="en"/>
              <a:t>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Every piece of data in Python is called an </a:t>
            </a:r>
            <a:r>
              <a:rPr lang="en">
                <a:solidFill>
                  <a:schemeClr val="accent1"/>
                </a:solidFill>
              </a:rPr>
              <a:t>object</a:t>
            </a:r>
            <a:r>
              <a:rPr lang="en"/>
              <a:t>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Every object has a </a:t>
            </a:r>
            <a:r>
              <a:rPr lang="en">
                <a:solidFill>
                  <a:schemeClr val="accent1"/>
                </a:solidFill>
              </a:rPr>
              <a:t>type</a:t>
            </a:r>
            <a:r>
              <a:rPr lang="en"/>
              <a:t>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Imagine the </a:t>
            </a:r>
            <a:r>
              <a:rPr lang="en">
                <a:solidFill>
                  <a:schemeClr val="accent1"/>
                </a:solidFill>
              </a:rPr>
              <a:t>python zoo</a:t>
            </a:r>
            <a:r>
              <a:rPr lang="en"/>
              <a:t>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Every time an object is created, an animal is created.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What an animal can do depends on the type of the animal.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Birds can fly, fish can swim, elephants can lift etc.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versions of conditionals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What if we have only one condition?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We don’t always need to use else.</a:t>
            </a:r>
          </a:p>
        </p:txBody>
      </p:sp>
    </p:spTree>
    <p:extLst>
      <p:ext uri="{BB962C8B-B14F-4D97-AF65-F5344CB8AC3E}">
        <p14:creationId xmlns:p14="http://schemas.microsoft.com/office/powerpoint/2010/main" val="3512411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versions of conditionals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What if we have only one condition?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We don’t always need to use else.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928675" y="2303900"/>
            <a:ext cx="3857700" cy="137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22001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versions of conditionals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What if we have several conditions?</a:t>
            </a:r>
          </a:p>
        </p:txBody>
      </p:sp>
    </p:spTree>
    <p:extLst>
      <p:ext uri="{BB962C8B-B14F-4D97-AF65-F5344CB8AC3E}">
        <p14:creationId xmlns:p14="http://schemas.microsoft.com/office/powerpoint/2010/main" val="1674223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versions of conditionals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What if we have several conditions?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908725" y="1735500"/>
            <a:ext cx="2431800" cy="319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elif(it snows):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Hubo.sleep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elif(it is windy):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Hubo.watch_tv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549925" y="2724725"/>
            <a:ext cx="1416000" cy="5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elif = else if </a:t>
            </a:r>
          </a:p>
        </p:txBody>
      </p:sp>
    </p:spTree>
    <p:extLst>
      <p:ext uri="{BB962C8B-B14F-4D97-AF65-F5344CB8AC3E}">
        <p14:creationId xmlns:p14="http://schemas.microsoft.com/office/powerpoint/2010/main" val="1947137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Quiz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Can you predict what the output will be?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if 1&lt;2: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print(“I love computer science!”)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else: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print(“I hate computer science!”)</a:t>
            </a:r>
          </a:p>
        </p:txBody>
      </p:sp>
    </p:spTree>
    <p:extLst>
      <p:ext uri="{BB962C8B-B14F-4D97-AF65-F5344CB8AC3E}">
        <p14:creationId xmlns:p14="http://schemas.microsoft.com/office/powerpoint/2010/main" val="3542617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Quiz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Can you predict what the output will be?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if False: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print(“I love apples!”)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else: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print(“I love bananas!”)</a:t>
            </a:r>
          </a:p>
        </p:txBody>
      </p:sp>
    </p:spTree>
    <p:extLst>
      <p:ext uri="{BB962C8B-B14F-4D97-AF65-F5344CB8AC3E}">
        <p14:creationId xmlns:p14="http://schemas.microsoft.com/office/powerpoint/2010/main" val="3571539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Solution-1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How can hubo move to 10 and pick up these beepers along the way?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Possible solution?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11" y="1196524"/>
            <a:ext cx="7036374" cy="16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525675" y="3801700"/>
            <a:ext cx="2762100" cy="117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4387600" y="4220500"/>
            <a:ext cx="857700" cy="7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X 9</a:t>
            </a:r>
          </a:p>
        </p:txBody>
      </p:sp>
    </p:spTree>
    <p:extLst>
      <p:ext uri="{BB962C8B-B14F-4D97-AF65-F5344CB8AC3E}">
        <p14:creationId xmlns:p14="http://schemas.microsoft.com/office/powerpoint/2010/main" val="42005206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Hubo can do more complex things now!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How can hubo move to 10 and pick up these beepers along the way?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Possible solution?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11" y="1196524"/>
            <a:ext cx="7036374" cy="16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525675" y="3801700"/>
            <a:ext cx="2762100" cy="117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4387600" y="4220500"/>
            <a:ext cx="857700" cy="7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X 9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5038600" y="4220500"/>
            <a:ext cx="32976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What if there is no beeper?</a:t>
            </a:r>
          </a:p>
        </p:txBody>
      </p:sp>
    </p:spTree>
    <p:extLst>
      <p:ext uri="{BB962C8B-B14F-4D97-AF65-F5344CB8AC3E}">
        <p14:creationId xmlns:p14="http://schemas.microsoft.com/office/powerpoint/2010/main" val="2767609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Hubo can do more complex things now!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New solution using conditionals: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11" y="1196524"/>
            <a:ext cx="7036374" cy="16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053800" y="3263225"/>
            <a:ext cx="3433500" cy="169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hubo.on_beeper():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4606975" y="3733475"/>
            <a:ext cx="857700" cy="7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X 9</a:t>
            </a:r>
          </a:p>
        </p:txBody>
      </p:sp>
    </p:spTree>
    <p:extLst>
      <p:ext uri="{BB962C8B-B14F-4D97-AF65-F5344CB8AC3E}">
        <p14:creationId xmlns:p14="http://schemas.microsoft.com/office/powerpoint/2010/main" val="3480673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simplify things- define a function!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35575" y="1956950"/>
            <a:ext cx="3433500" cy="169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hubo.on_beeper():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4855825" y="1956950"/>
            <a:ext cx="3690000" cy="233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def move_and_pick():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hubo.on_beeper():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1" name="Shape 191"/>
          <p:cNvCxnSpPr/>
          <p:nvPr/>
        </p:nvCxnSpPr>
        <p:spPr>
          <a:xfrm>
            <a:off x="4038550" y="2794550"/>
            <a:ext cx="6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2770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Objects-Numbers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Simply write them.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13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3.141592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-5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3 + 6j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All automatically number objects!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simplify things- define a function!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Newer solution: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11" y="1196524"/>
            <a:ext cx="7036374" cy="16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2260375" y="3713525"/>
            <a:ext cx="3413400" cy="538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hubo.move_and_pick()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5813550" y="3713525"/>
            <a:ext cx="857700" cy="7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X 9</a:t>
            </a:r>
          </a:p>
        </p:txBody>
      </p:sp>
    </p:spTree>
    <p:extLst>
      <p:ext uri="{BB962C8B-B14F-4D97-AF65-F5344CB8AC3E}">
        <p14:creationId xmlns:p14="http://schemas.microsoft.com/office/powerpoint/2010/main" val="1267090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525" y="1760676"/>
            <a:ext cx="6710950" cy="18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15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Objects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Data types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String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Number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Methods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Operators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Boolean Expressions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Conditionals using if, else, elif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 Session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1, Day 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Printing and Scanning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learned about printing messages to the screen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print(“Hello Students!”)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we get user input?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Use input()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b="1"/>
              <a:t>name = input(“What is your name?”)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4301182" y="3879098"/>
            <a:ext cx="3540300" cy="108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 This will be printed.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 Computer will wait for keyboard input.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3. Name variable will contain keyboard input.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908250" y="2968850"/>
            <a:ext cx="1621800" cy="10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9" name="Shape 249"/>
          <p:cNvCxnSpPr>
            <a:stCxn id="247" idx="0"/>
          </p:cNvCxnSpPr>
          <p:nvPr/>
        </p:nvCxnSpPr>
        <p:spPr>
          <a:xfrm rot="10800000">
            <a:off x="4745932" y="3369398"/>
            <a:ext cx="1325400" cy="50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1- mean calculator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Create a simple mean calculator.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00" y="1671400"/>
            <a:ext cx="4343400" cy="12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FBE77-268C-425A-A64C-81DF25F69A30}"/>
              </a:ext>
            </a:extLst>
          </p:cNvPr>
          <p:cNvSpPr txBox="1"/>
          <p:nvPr/>
        </p:nvSpPr>
        <p:spPr>
          <a:xfrm>
            <a:off x="4952660" y="1326292"/>
            <a:ext cx="41106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Char char="●"/>
            </a:pPr>
            <a:r>
              <a:rPr lang="en"/>
              <a:t>Instructions:</a:t>
            </a:r>
          </a:p>
          <a:p>
            <a:pPr marL="914400" lvl="1" indent="-228600">
              <a:buChar char="○"/>
            </a:pPr>
            <a:r>
              <a:rPr lang="en" i="1"/>
              <a:t>Receive 5 numbers from the user using input().</a:t>
            </a:r>
          </a:p>
          <a:p>
            <a:pPr marL="1371600" lvl="2" indent="-228600">
              <a:buChar char="■"/>
            </a:pPr>
            <a:r>
              <a:rPr lang="en" i="1"/>
              <a:t>The message should be: “Enter a number: ” </a:t>
            </a:r>
          </a:p>
          <a:p>
            <a:pPr marL="914400" lvl="1" indent="-228600">
              <a:buChar char="○"/>
            </a:pPr>
            <a:r>
              <a:rPr lang="en" i="1"/>
              <a:t>Store the 5 numbers in 5 different variables.</a:t>
            </a:r>
          </a:p>
          <a:p>
            <a:pPr marL="914400" lvl="1" indent="-228600">
              <a:buChar char="○"/>
            </a:pPr>
            <a:r>
              <a:rPr lang="en" i="1"/>
              <a:t>Calculate the mean of the 5 numbers.</a:t>
            </a:r>
          </a:p>
          <a:p>
            <a:pPr marL="914400" lvl="1" indent="-228600">
              <a:buChar char="○"/>
            </a:pPr>
            <a:r>
              <a:rPr lang="en" i="1"/>
              <a:t>Print the mean to the screen. </a:t>
            </a:r>
          </a:p>
          <a:p>
            <a:pPr marL="1371600" lvl="2" indent="-228600">
              <a:buChar char="■"/>
            </a:pPr>
            <a:r>
              <a:rPr lang="en" i="1"/>
              <a:t>The message should be: “The mean of the 5 numbers is ___. ”</a:t>
            </a:r>
            <a:endParaRPr lang="en" i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78B-4068-4B02-AD60-41234995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 – Newspaper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B9DA9-2A59-4AA1-81FD-2F958EE46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hubo</a:t>
            </a:r>
            <a:r>
              <a:rPr lang="en-US" dirty="0"/>
              <a:t> = Robot</a:t>
            </a:r>
            <a:r>
              <a:rPr lang="en-US"/>
              <a:t>(beepers =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61F6F-AC09-4BC1-88C0-F7CD3F1F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17" y="2074022"/>
            <a:ext cx="7386283" cy="24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51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C5CD-B673-4B67-96D3-07A177F2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B84A2-BCCE-4A0D-937E-3C2E15142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251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Task 3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00" y="1563049"/>
            <a:ext cx="7414149" cy="24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Task 4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572" y="1266324"/>
            <a:ext cx="5708850" cy="35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Objects - Strings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Surrounded by  “ and “  to make a string object. (‘ and ‘ are ok too)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“I love this class!”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“Strings, how wonderful!”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“3.1415”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All automatically string objects if surrounded by “ ” or ‘ ‘.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Good luck!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Objects - Booleans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Truth Values - only two possible values.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>
                <a:solidFill>
                  <a:schemeClr val="accent1"/>
                </a:solidFill>
              </a:rPr>
              <a:t>T</a:t>
            </a:r>
            <a:r>
              <a:rPr lang="en"/>
              <a:t>rue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>
                <a:solidFill>
                  <a:schemeClr val="accent1"/>
                </a:solidFill>
              </a:rPr>
              <a:t>F</a:t>
            </a:r>
            <a:r>
              <a:rPr lang="en"/>
              <a:t>alse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Note the capitalisation!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Giving names to objects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String examples: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message1 = “I love computer science!”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message2 = “I hate computer science!”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Number examples: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student_id = 20153813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age = 23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1912</Words>
  <Application>Microsoft Office PowerPoint</Application>
  <PresentationFormat>On-screen Show (16:9)</PresentationFormat>
  <Paragraphs>435</Paragraphs>
  <Slides>70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PT Sans Narrow</vt:lpstr>
      <vt:lpstr>Open Sans</vt:lpstr>
      <vt:lpstr>simple-light-2</vt:lpstr>
      <vt:lpstr>tropic</vt:lpstr>
      <vt:lpstr>Variables &amp; Data Types</vt:lpstr>
      <vt:lpstr>Objects</vt:lpstr>
      <vt:lpstr>Objects</vt:lpstr>
      <vt:lpstr>Objects</vt:lpstr>
      <vt:lpstr>Objects</vt:lpstr>
      <vt:lpstr>Using Objects-Numbers</vt:lpstr>
      <vt:lpstr>Using Objects - Strings</vt:lpstr>
      <vt:lpstr>Using Objects - Booleans</vt:lpstr>
      <vt:lpstr>Giving names to objects</vt:lpstr>
      <vt:lpstr>Naming rules</vt:lpstr>
      <vt:lpstr>Spot the errors!!! (2 errors)</vt:lpstr>
      <vt:lpstr>Spot the errors!!!</vt:lpstr>
      <vt:lpstr>Spot the errors!!! (2 errors) </vt:lpstr>
      <vt:lpstr>Spot the errors!!!</vt:lpstr>
      <vt:lpstr>Different types</vt:lpstr>
      <vt:lpstr>Names and Variables</vt:lpstr>
      <vt:lpstr>Names and Variables</vt:lpstr>
      <vt:lpstr>Names and Variables</vt:lpstr>
      <vt:lpstr>Names and Variables</vt:lpstr>
      <vt:lpstr>Names and Variables</vt:lpstr>
      <vt:lpstr>Names and Variables</vt:lpstr>
      <vt:lpstr>Names and Variables</vt:lpstr>
      <vt:lpstr>Names and Variables</vt:lpstr>
      <vt:lpstr>Names and Variables</vt:lpstr>
      <vt:lpstr>Methods</vt:lpstr>
      <vt:lpstr>Numbers have special methods</vt:lpstr>
      <vt:lpstr>Numbers have special methods</vt:lpstr>
      <vt:lpstr>Numbers have special methods</vt:lpstr>
      <vt:lpstr>Numbers have special methods </vt:lpstr>
      <vt:lpstr>Numbers have special methods </vt:lpstr>
      <vt:lpstr>Numbers have special methods </vt:lpstr>
      <vt:lpstr>Numbers have special methods </vt:lpstr>
      <vt:lpstr>Numbers have special methods </vt:lpstr>
      <vt:lpstr>Boolean Expressions</vt:lpstr>
      <vt:lpstr>Boolean Expressions</vt:lpstr>
      <vt:lpstr>Boolean Expressions</vt:lpstr>
      <vt:lpstr>Boolean Expressions</vt:lpstr>
      <vt:lpstr>Boolean Expressions</vt:lpstr>
      <vt:lpstr>Boolean Expressions</vt:lpstr>
      <vt:lpstr>Boolean Expressions</vt:lpstr>
      <vt:lpstr>Boolean Expressions</vt:lpstr>
      <vt:lpstr>Boolean Expressions</vt:lpstr>
      <vt:lpstr>Conditionals</vt:lpstr>
      <vt:lpstr>Conditionals</vt:lpstr>
      <vt:lpstr>Boolean- True and False</vt:lpstr>
      <vt:lpstr>Conditionals</vt:lpstr>
      <vt:lpstr>Conditionals</vt:lpstr>
      <vt:lpstr>Conditionals</vt:lpstr>
      <vt:lpstr>Conditionals</vt:lpstr>
      <vt:lpstr>More versions of conditionals</vt:lpstr>
      <vt:lpstr>More versions of conditionals</vt:lpstr>
      <vt:lpstr>More versions of conditionals</vt:lpstr>
      <vt:lpstr>More versions of conditionals</vt:lpstr>
      <vt:lpstr>Quiz</vt:lpstr>
      <vt:lpstr>Quiz</vt:lpstr>
      <vt:lpstr>Solution-1</vt:lpstr>
      <vt:lpstr>Hubo can do more complex things now!</vt:lpstr>
      <vt:lpstr>Hubo can do more complex things now!</vt:lpstr>
      <vt:lpstr>Let’s simplify things- define a function!</vt:lpstr>
      <vt:lpstr>Let’s simplify things- define a function! </vt:lpstr>
      <vt:lpstr>Result </vt:lpstr>
      <vt:lpstr>Summary</vt:lpstr>
      <vt:lpstr>Lab Session</vt:lpstr>
      <vt:lpstr>Printing and Scanning</vt:lpstr>
      <vt:lpstr>Task 1- mean calculator</vt:lpstr>
      <vt:lpstr>Task 2 – Newspaper Delivery</vt:lpstr>
      <vt:lpstr>PowerPoint Presentation</vt:lpstr>
      <vt:lpstr>Task 3</vt:lpstr>
      <vt:lpstr>Task 4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&amp; Data Types</dc:title>
  <cp:lastModifiedBy>Future Designers</cp:lastModifiedBy>
  <cp:revision>8</cp:revision>
  <dcterms:modified xsi:type="dcterms:W3CDTF">2017-07-12T08:34:06Z</dcterms:modified>
</cp:coreProperties>
</file>